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Averag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Average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59b7d8091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59b7d8091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59b7d8091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59b7d8091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59b7d809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d59b7d809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5aad96c3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d5aad96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59b7d8091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59b7d8091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59b7d8091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59b7d8091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59b7d8091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d59b7d8091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d59b7d8091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d59b7d8091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59b7d8091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59b7d8091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59b7d8091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59b7d8091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59b7d8091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d59b7d8091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3a1eeea6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d3a1eeea6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59b7d8091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d59b7d8091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d59b7d8091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d59b7d8091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59b7d80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59b7d80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59b7d809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59b7d80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59b7d809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59b7d809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59b7d809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59b7d809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59b7d809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59b7d809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en.wikipedia.org/wiki/Bug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yggfinance.loca.lt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2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9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3" Type="http://schemas.openxmlformats.org/officeDocument/2006/relationships/image" Target="../media/image20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5.png"/><Relationship Id="rId14" Type="http://schemas.openxmlformats.org/officeDocument/2006/relationships/image" Target="../media/image19.png"/><Relationship Id="rId5" Type="http://schemas.openxmlformats.org/officeDocument/2006/relationships/image" Target="../media/image4.png"/><Relationship Id="rId6" Type="http://schemas.openxmlformats.org/officeDocument/2006/relationships/image" Target="../media/image18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jp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YggFinance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157300"/>
            <a:ext cx="3470700" cy="1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 Yggdrasil Creations:</a:t>
            </a:r>
            <a:br>
              <a:rPr lang="en-GB"/>
            </a:br>
            <a:r>
              <a:rPr lang="en-GB"/>
              <a:t>	</a:t>
            </a: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Blake Hudson </a:t>
            </a:r>
            <a:b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Alan Holman</a:t>
            </a:r>
            <a:b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Austin Kerr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User Interface</a:t>
            </a:r>
            <a:endParaRPr/>
          </a:p>
        </p:txBody>
      </p:sp>
      <p:sp>
        <p:nvSpPr>
          <p:cNvPr id="327" name="Google Shape;327;p26"/>
          <p:cNvSpPr txBox="1"/>
          <p:nvPr>
            <p:ph idx="4294967295" type="title"/>
          </p:nvPr>
        </p:nvSpPr>
        <p:spPr>
          <a:xfrm>
            <a:off x="433762" y="1254875"/>
            <a:ext cx="1920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Monthly Budget</a:t>
            </a:r>
            <a:r>
              <a:rPr lang="en-GB"/>
              <a:t> Page</a:t>
            </a:r>
            <a:endParaRPr/>
          </a:p>
        </p:txBody>
      </p:sp>
      <p:pic>
        <p:nvPicPr>
          <p:cNvPr id="328" name="Google Shape;3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83706"/>
            <a:ext cx="2396400" cy="185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2025" y="976975"/>
            <a:ext cx="6749702" cy="37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User Interface</a:t>
            </a:r>
            <a:endParaRPr/>
          </a:p>
        </p:txBody>
      </p:sp>
      <p:sp>
        <p:nvSpPr>
          <p:cNvPr id="335" name="Google Shape;335;p27"/>
          <p:cNvSpPr txBox="1"/>
          <p:nvPr>
            <p:ph idx="4294967295" type="title"/>
          </p:nvPr>
        </p:nvSpPr>
        <p:spPr>
          <a:xfrm>
            <a:off x="433762" y="1254875"/>
            <a:ext cx="1920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Net Worth</a:t>
            </a:r>
            <a:r>
              <a:rPr lang="en-GB"/>
              <a:t> Page</a:t>
            </a:r>
            <a:endParaRPr/>
          </a:p>
        </p:txBody>
      </p:sp>
      <p:pic>
        <p:nvPicPr>
          <p:cNvPr id="336" name="Google Shape;3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05265"/>
            <a:ext cx="2354650" cy="143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2025" y="976975"/>
            <a:ext cx="6749702" cy="37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User Interface (LocalStorage)</a:t>
            </a:r>
            <a:endParaRPr/>
          </a:p>
        </p:txBody>
      </p:sp>
      <p:sp>
        <p:nvSpPr>
          <p:cNvPr id="343" name="Google Shape;343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So… if we get around to it, will include a diagram of how we’re storing the data in localStorage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Services</a:t>
            </a:r>
            <a:endParaRPr/>
          </a:p>
        </p:txBody>
      </p:sp>
      <p:sp>
        <p:nvSpPr>
          <p:cNvPr id="349" name="Google Shape;349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Blah Blah Blah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Anything about the Services you want to quickly mention before getting to the diagrams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"/>
          <p:cNvSpPr txBox="1"/>
          <p:nvPr>
            <p:ph type="title"/>
          </p:nvPr>
        </p:nvSpPr>
        <p:spPr>
          <a:xfrm>
            <a:off x="13500" y="1452400"/>
            <a:ext cx="28113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(Topography)</a:t>
            </a:r>
            <a:endParaRPr/>
          </a:p>
        </p:txBody>
      </p:sp>
      <p:sp>
        <p:nvSpPr>
          <p:cNvPr id="355" name="Google Shape;355;p30"/>
          <p:cNvSpPr txBox="1"/>
          <p:nvPr>
            <p:ph idx="1" type="body"/>
          </p:nvPr>
        </p:nvSpPr>
        <p:spPr>
          <a:xfrm>
            <a:off x="107100" y="2642875"/>
            <a:ext cx="26241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Mention something about this real quick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Meh, fine if you just go over it a bit tbh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350" y="353750"/>
            <a:ext cx="6332651" cy="443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Services</a:t>
            </a:r>
            <a:endParaRPr/>
          </a:p>
        </p:txBody>
      </p:sp>
      <p:sp>
        <p:nvSpPr>
          <p:cNvPr id="362" name="Google Shape;362;p31"/>
          <p:cNvSpPr txBox="1"/>
          <p:nvPr>
            <p:ph idx="4294967295" type="title"/>
          </p:nvPr>
        </p:nvSpPr>
        <p:spPr>
          <a:xfrm>
            <a:off x="361075" y="1924850"/>
            <a:ext cx="26148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Tunneling Service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Services</a:t>
            </a:r>
            <a:endParaRPr/>
          </a:p>
        </p:txBody>
      </p:sp>
      <p:sp>
        <p:nvSpPr>
          <p:cNvPr id="368" name="Google Shape;368;p32"/>
          <p:cNvSpPr txBox="1"/>
          <p:nvPr>
            <p:ph idx="4294967295" type="title"/>
          </p:nvPr>
        </p:nvSpPr>
        <p:spPr>
          <a:xfrm>
            <a:off x="361075" y="1924850"/>
            <a:ext cx="28581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Reverse Proxy Service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Services</a:t>
            </a:r>
            <a:endParaRPr/>
          </a:p>
        </p:txBody>
      </p:sp>
      <p:sp>
        <p:nvSpPr>
          <p:cNvPr id="374" name="Google Shape;374;p33"/>
          <p:cNvSpPr txBox="1"/>
          <p:nvPr>
            <p:ph idx="4294967295" type="title"/>
          </p:nvPr>
        </p:nvSpPr>
        <p:spPr>
          <a:xfrm>
            <a:off x="361075" y="1924850"/>
            <a:ext cx="23715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Planning Service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Services</a:t>
            </a:r>
            <a:endParaRPr/>
          </a:p>
        </p:txBody>
      </p:sp>
      <p:sp>
        <p:nvSpPr>
          <p:cNvPr id="380" name="Google Shape;380;p34"/>
          <p:cNvSpPr txBox="1"/>
          <p:nvPr>
            <p:ph idx="4294967295" type="title"/>
          </p:nvPr>
        </p:nvSpPr>
        <p:spPr>
          <a:xfrm>
            <a:off x="361075" y="1924850"/>
            <a:ext cx="23715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Budgeting Service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Services</a:t>
            </a:r>
            <a:endParaRPr/>
          </a:p>
        </p:txBody>
      </p:sp>
      <p:sp>
        <p:nvSpPr>
          <p:cNvPr id="386" name="Google Shape;386;p35"/>
          <p:cNvSpPr txBox="1"/>
          <p:nvPr>
            <p:ph idx="4294967295" type="title"/>
          </p:nvPr>
        </p:nvSpPr>
        <p:spPr>
          <a:xfrm>
            <a:off x="361075" y="1924850"/>
            <a:ext cx="23715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Net Worth</a:t>
            </a:r>
            <a:r>
              <a:rPr lang="en-GB"/>
              <a:t> Service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4300" y="6338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15952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19207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Technology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2462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257175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Interface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289725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2227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Building &amp; Deployment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294301" y="356232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Known Bugs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1294301" y="388782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</a:t>
            </a:r>
            <a:endParaRPr/>
          </a:p>
        </p:txBody>
      </p:sp>
      <p:sp>
        <p:nvSpPr>
          <p:cNvPr id="392" name="Google Shape;392;p36"/>
          <p:cNvSpPr txBox="1"/>
          <p:nvPr>
            <p:ph idx="1" type="body"/>
          </p:nvPr>
        </p:nvSpPr>
        <p:spPr>
          <a:xfrm>
            <a:off x="1297500" y="1307850"/>
            <a:ext cx="4402800" cy="23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Requires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Docker &amp; Docker Compose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Optionally requires Bash for release script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lang="en-GB">
                <a:solidFill>
                  <a:schemeClr val="accent2"/>
                </a:solidFill>
                <a:highlight>
                  <a:srgbClr val="434343"/>
                </a:highlight>
                <a:latin typeface="Arial"/>
                <a:ea typeface="Arial"/>
                <a:cs typeface="Arial"/>
                <a:sym typeface="Arial"/>
              </a:rPr>
              <a:t>src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Directory...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Building: 	</a:t>
            </a:r>
            <a:r>
              <a:rPr lang="en-GB">
                <a:solidFill>
                  <a:schemeClr val="accent2"/>
                </a:solidFill>
                <a:highlight>
                  <a:srgbClr val="434343"/>
                </a:highlight>
                <a:latin typeface="Arial"/>
                <a:ea typeface="Arial"/>
                <a:cs typeface="Arial"/>
                <a:sym typeface="Arial"/>
              </a:rPr>
              <a:t>docker-compose build</a:t>
            </a:r>
            <a:endParaRPr>
              <a:solidFill>
                <a:schemeClr val="accent2"/>
              </a:solidFill>
              <a:highlight>
                <a:srgbClr val="43434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Releasing: 	</a:t>
            </a:r>
            <a:r>
              <a:rPr lang="en-GB">
                <a:solidFill>
                  <a:schemeClr val="accent2"/>
                </a:solidFill>
                <a:highlight>
                  <a:srgbClr val="434343"/>
                </a:highlight>
                <a:latin typeface="Arial"/>
                <a:ea typeface="Arial"/>
                <a:cs typeface="Arial"/>
                <a:sym typeface="Arial"/>
              </a:rPr>
              <a:t>bash make-release.sh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＊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36"/>
          <p:cNvPicPr preferRelativeResize="0"/>
          <p:nvPr/>
        </p:nvPicPr>
        <p:blipFill rotWithShape="1">
          <a:blip r:embed="rId3">
            <a:alphaModFix/>
          </a:blip>
          <a:srcRect b="4724" l="23196" r="35775" t="9841"/>
          <a:stretch/>
        </p:blipFill>
        <p:spPr>
          <a:xfrm>
            <a:off x="5590725" y="944475"/>
            <a:ext cx="2310000" cy="270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6"/>
          <p:cNvPicPr preferRelativeResize="0"/>
          <p:nvPr/>
        </p:nvPicPr>
        <p:blipFill rotWithShape="1">
          <a:blip r:embed="rId4">
            <a:alphaModFix/>
          </a:blip>
          <a:srcRect b="54510" l="23022" r="21966" t="9360"/>
          <a:stretch/>
        </p:blipFill>
        <p:spPr>
          <a:xfrm>
            <a:off x="6292475" y="3151425"/>
            <a:ext cx="2474558" cy="91410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6"/>
          <p:cNvSpPr txBox="1"/>
          <p:nvPr/>
        </p:nvSpPr>
        <p:spPr>
          <a:xfrm>
            <a:off x="5258100" y="4739825"/>
            <a:ext cx="382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＊</a:t>
            </a:r>
            <a:r>
              <a:rPr lang="en-GB" sz="1000">
                <a:solidFill>
                  <a:schemeClr val="lt1"/>
                </a:solidFill>
              </a:rPr>
              <a:t>requires authentication or configuration (see report for details)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</a:t>
            </a:r>
            <a:endParaRPr/>
          </a:p>
        </p:txBody>
      </p:sp>
      <p:sp>
        <p:nvSpPr>
          <p:cNvPr id="401" name="Google Shape;401;p37"/>
          <p:cNvSpPr txBox="1"/>
          <p:nvPr>
            <p:ph idx="1" type="body"/>
          </p:nvPr>
        </p:nvSpPr>
        <p:spPr>
          <a:xfrm>
            <a:off x="1297500" y="1307850"/>
            <a:ext cx="5349300" cy="3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Deployable Anywhere running Docker &amp; Docker Compose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lang="en-GB">
                <a:solidFill>
                  <a:schemeClr val="accent2"/>
                </a:solidFill>
                <a:highlight>
                  <a:srgbClr val="434343"/>
                </a:highlight>
                <a:latin typeface="Arial"/>
                <a:ea typeface="Arial"/>
                <a:cs typeface="Arial"/>
                <a:sym typeface="Arial"/>
              </a:rPr>
              <a:t>release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Directory...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Running: 	    </a:t>
            </a:r>
            <a:r>
              <a:rPr lang="en-GB">
                <a:solidFill>
                  <a:schemeClr val="accent2"/>
                </a:solidFill>
                <a:highlight>
                  <a:srgbClr val="434343"/>
                </a:highlight>
                <a:latin typeface="Arial"/>
                <a:ea typeface="Arial"/>
                <a:cs typeface="Arial"/>
                <a:sym typeface="Arial"/>
              </a:rPr>
              <a:t>docker-compose up -d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Monitoring: 	    </a:t>
            </a:r>
            <a:r>
              <a:rPr lang="en-GB">
                <a:solidFill>
                  <a:schemeClr val="accent2"/>
                </a:solidFill>
                <a:highlight>
                  <a:srgbClr val="434343"/>
                </a:highlight>
                <a:latin typeface="Arial"/>
                <a:ea typeface="Arial"/>
                <a:cs typeface="Arial"/>
                <a:sym typeface="Arial"/>
              </a:rPr>
              <a:t>docker-compose logs -f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Tearing Down: </a:t>
            </a:r>
            <a:r>
              <a:rPr lang="en-GB">
                <a:solidFill>
                  <a:schemeClr val="accent2"/>
                </a:solidFill>
                <a:highlight>
                  <a:srgbClr val="434343"/>
                </a:highlight>
                <a:latin typeface="Arial"/>
                <a:ea typeface="Arial"/>
                <a:cs typeface="Arial"/>
                <a:sym typeface="Arial"/>
              </a:rPr>
              <a:t>docker-compose down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37"/>
          <p:cNvPicPr preferRelativeResize="0"/>
          <p:nvPr/>
        </p:nvPicPr>
        <p:blipFill rotWithShape="1">
          <a:blip r:embed="rId3">
            <a:alphaModFix/>
          </a:blip>
          <a:srcRect b="40900" l="0" r="0" t="5823"/>
          <a:stretch/>
        </p:blipFill>
        <p:spPr>
          <a:xfrm>
            <a:off x="5143156" y="2279450"/>
            <a:ext cx="3930770" cy="219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7"/>
          <p:cNvPicPr preferRelativeResize="0"/>
          <p:nvPr/>
        </p:nvPicPr>
        <p:blipFill rotWithShape="1">
          <a:blip r:embed="rId3">
            <a:alphaModFix/>
          </a:blip>
          <a:srcRect b="43312" l="0" r="47019" t="54370"/>
          <a:stretch/>
        </p:blipFill>
        <p:spPr>
          <a:xfrm>
            <a:off x="0" y="4725025"/>
            <a:ext cx="9144001" cy="41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3850" y="2450062"/>
            <a:ext cx="1669151" cy="17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Known Bugs</a:t>
            </a:r>
            <a:endParaRPr/>
          </a:p>
        </p:txBody>
      </p:sp>
      <p:sp>
        <p:nvSpPr>
          <p:cNvPr id="410" name="Google Shape;410;p38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11" name="Google Shape;411;p38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 suck a programming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2" name="Google Shape;412;p38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13" name="Google Shape;413;p38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See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https://en.wikipedia.org/wiki/Bug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15" name="Google Shape;415;p38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Yea, this is filler text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421" name="Google Shape;421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Blah Blah Blah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Something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about new features blah blah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Time!</a:t>
            </a:r>
            <a:endParaRPr/>
          </a:p>
        </p:txBody>
      </p:sp>
      <p:sp>
        <p:nvSpPr>
          <p:cNvPr id="427" name="Google Shape;427;p40"/>
          <p:cNvSpPr txBox="1"/>
          <p:nvPr>
            <p:ph idx="2" type="body"/>
          </p:nvPr>
        </p:nvSpPr>
        <p:spPr>
          <a:xfrm>
            <a:off x="729675" y="1656775"/>
            <a:ext cx="25590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Let’s Take a look at it now!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https://yggfinance.loca.lt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" name="Google Shape;428;p40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29" name="Google Shape;429;p4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7" name="Google Shape;437;p40"/>
          <p:cNvPicPr preferRelativeResize="0"/>
          <p:nvPr/>
        </p:nvPicPr>
        <p:blipFill rotWithShape="1">
          <a:blip r:embed="rId4">
            <a:alphaModFix/>
          </a:blip>
          <a:srcRect b="0" l="641" r="641" t="0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0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40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40" name="Google Shape;440;p4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4" name="Google Shape;444;p40"/>
          <p:cNvPicPr preferRelativeResize="0"/>
          <p:nvPr/>
        </p:nvPicPr>
        <p:blipFill rotWithShape="1">
          <a:blip r:embed="rId5">
            <a:alphaModFix/>
          </a:blip>
          <a:srcRect b="1181" l="0" r="0" t="1181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0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" name="Google Shape;446;p40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47" name="Google Shape;447;p4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1" name="Google Shape;451;p40"/>
          <p:cNvPicPr preferRelativeResize="0"/>
          <p:nvPr/>
        </p:nvPicPr>
        <p:blipFill rotWithShape="1">
          <a:blip r:embed="rId6">
            <a:alphaModFix/>
          </a:blip>
          <a:srcRect b="1969" l="0" r="0" t="1978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52" name="Google Shape;452;p40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1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458" name="Google Shape;458;p41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  <p:grpSp>
        <p:nvGrpSpPr>
          <p:cNvPr id="459" name="Google Shape;459;p41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60" name="Google Shape;460;p4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8" name="Google Shape;468;p41"/>
          <p:cNvPicPr preferRelativeResize="0"/>
          <p:nvPr/>
        </p:nvPicPr>
        <p:blipFill rotWithShape="1">
          <a:blip r:embed="rId3">
            <a:alphaModFix/>
          </a:blip>
          <a:srcRect b="0" l="641" r="641" t="0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1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" name="Google Shape;470;p41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71" name="Google Shape;471;p4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5" name="Google Shape;475;p41"/>
          <p:cNvPicPr preferRelativeResize="0"/>
          <p:nvPr/>
        </p:nvPicPr>
        <p:blipFill rotWithShape="1">
          <a:blip r:embed="rId4">
            <a:alphaModFix/>
          </a:blip>
          <a:srcRect b="1181" l="0" r="0" t="1181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1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41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78" name="Google Shape;478;p41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2" name="Google Shape;482;p41"/>
          <p:cNvPicPr preferRelativeResize="0"/>
          <p:nvPr/>
        </p:nvPicPr>
        <p:blipFill rotWithShape="1">
          <a:blip r:embed="rId5">
            <a:alphaModFix/>
          </a:blip>
          <a:srcRect b="1969" l="0" r="0" t="1978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83" name="Google Shape;483;p41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- What is YggFinance?</a:t>
            </a:r>
            <a:endParaRPr/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Blah, Blah-Blah-Blah, Blah-Blah, Blah… blah.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</a:t>
            </a:r>
            <a:endParaRPr/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4345600" y="1307850"/>
            <a:ext cx="4318500" cy="352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Microservices Architecture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Docker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Docker Compose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Base Docker Images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Node:14-alpine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Nginx:alpine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Version Management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GitHub [Source Code]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DockerHub [CIR for Releases]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Coded in JavaScript (using Node.js)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NPM dependencies: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Express (w/multer)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CSV-Parser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React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Material UI (w/ table-edit)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Create-React-App Tool dependencies</a:t>
            </a:r>
            <a:endParaRPr/>
          </a:p>
        </p:txBody>
      </p:sp>
      <p:pic>
        <p:nvPicPr>
          <p:cNvPr id="255" name="Google Shape;2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300" y="1361124"/>
            <a:ext cx="1442299" cy="121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8775" y="743363"/>
            <a:ext cx="1127652" cy="112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8600" y="1526200"/>
            <a:ext cx="753149" cy="75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6425" y="2013575"/>
            <a:ext cx="657500" cy="6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7475" y="2671074"/>
            <a:ext cx="547175" cy="4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1525" y="2131450"/>
            <a:ext cx="547174" cy="54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16275" y="2671365"/>
            <a:ext cx="1127649" cy="438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36642" y="3502217"/>
            <a:ext cx="1447272" cy="4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84425" y="4234475"/>
            <a:ext cx="909025" cy="9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82725" y="3283413"/>
            <a:ext cx="909025" cy="8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 (cont.)</a:t>
            </a:r>
            <a:endParaRPr/>
          </a:p>
        </p:txBody>
      </p:sp>
      <p:sp>
        <p:nvSpPr>
          <p:cNvPr id="270" name="Google Shape;270;p21"/>
          <p:cNvSpPr txBox="1"/>
          <p:nvPr>
            <p:ph idx="1" type="body"/>
          </p:nvPr>
        </p:nvSpPr>
        <p:spPr>
          <a:xfrm>
            <a:off x="4344800" y="1307850"/>
            <a:ext cx="4318500" cy="3387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LocalStorage Client Side Data </a:t>
            </a:r>
            <a:r>
              <a:rPr lang="en-GB"/>
              <a:t>Persistence</a:t>
            </a:r>
            <a:r>
              <a:rPr lang="en-GB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HTTP Communication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Mainly JSON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One </a:t>
            </a:r>
            <a:r>
              <a:rPr lang="en-GB"/>
              <a:t>Request</a:t>
            </a:r>
            <a:r>
              <a:rPr lang="en-GB"/>
              <a:t> with Multipart Form</a:t>
            </a:r>
            <a:r>
              <a:rPr lang="en-GB"/>
              <a:t>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LocalTunnel Proxy Tunneling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Lots of Config Files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Some Bash Scripts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Development Environments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OS: Windows 10 &amp; Linux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IDE: VSCode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Communication: Discord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Documentation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Google Docs / Slides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app.diagrams.net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Markdown</a:t>
            </a:r>
            <a:endParaRPr/>
          </a:p>
        </p:txBody>
      </p:sp>
      <p:pic>
        <p:nvPicPr>
          <p:cNvPr id="271" name="Google Shape;2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088" y="1646451"/>
            <a:ext cx="597224" cy="59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950" y="2153857"/>
            <a:ext cx="1479749" cy="328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9175" y="2481925"/>
            <a:ext cx="597226" cy="59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6000" y="3236339"/>
            <a:ext cx="843352" cy="84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7897" y="3139025"/>
            <a:ext cx="597225" cy="597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02302" y="3139025"/>
            <a:ext cx="565476" cy="565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40900" y="3812650"/>
            <a:ext cx="648700" cy="6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78950" y="3935750"/>
            <a:ext cx="597200" cy="5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16113" y="4136900"/>
            <a:ext cx="843350" cy="8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70475" y="4427400"/>
            <a:ext cx="768500" cy="7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 rotWithShape="1">
          <a:blip r:embed="rId13">
            <a:alphaModFix/>
          </a:blip>
          <a:srcRect b="25432" l="0" r="0" t="24146"/>
          <a:stretch/>
        </p:blipFill>
        <p:spPr>
          <a:xfrm>
            <a:off x="3403025" y="2613525"/>
            <a:ext cx="1041674" cy="3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14138" y="1093275"/>
            <a:ext cx="981375" cy="9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</a:t>
            </a:r>
            <a:endParaRPr/>
          </a:p>
        </p:txBody>
      </p:sp>
      <p:sp>
        <p:nvSpPr>
          <p:cNvPr id="288" name="Google Shape;288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Blah, Blah-Blah-Blah, Blah-Blah, Blah… blah.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Yea, just use this to transition into the actual design parts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User Interface</a:t>
            </a:r>
            <a:endParaRPr/>
          </a:p>
        </p:txBody>
      </p:sp>
      <p:sp>
        <p:nvSpPr>
          <p:cNvPr id="294" name="Google Shape;294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Blah Blah Blah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Anything about the User Interface you want to quickly mention before getting to the pages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User Interface</a:t>
            </a:r>
            <a:endParaRPr/>
          </a:p>
        </p:txBody>
      </p:sp>
      <p:sp>
        <p:nvSpPr>
          <p:cNvPr id="300" name="Google Shape;300;p24"/>
          <p:cNvSpPr txBox="1"/>
          <p:nvPr>
            <p:ph idx="4294967295" type="title"/>
          </p:nvPr>
        </p:nvSpPr>
        <p:spPr>
          <a:xfrm>
            <a:off x="361074" y="1924850"/>
            <a:ext cx="1920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Welcome Page</a:t>
            </a:r>
            <a:endParaRPr/>
          </a:p>
        </p:txBody>
      </p:sp>
      <p:sp>
        <p:nvSpPr>
          <p:cNvPr id="301" name="Google Shape;301;p24"/>
          <p:cNvSpPr txBox="1"/>
          <p:nvPr>
            <p:ph idx="4294967295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24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303" name="Google Shape;303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1" name="Google Shape;311;p24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025" y="976975"/>
            <a:ext cx="6749702" cy="37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User Interface</a:t>
            </a:r>
            <a:endParaRPr/>
          </a:p>
        </p:txBody>
      </p:sp>
      <p:sp>
        <p:nvSpPr>
          <p:cNvPr id="319" name="Google Shape;319;p25"/>
          <p:cNvSpPr txBox="1"/>
          <p:nvPr>
            <p:ph idx="4294967295" type="title"/>
          </p:nvPr>
        </p:nvSpPr>
        <p:spPr>
          <a:xfrm>
            <a:off x="433762" y="1254875"/>
            <a:ext cx="1920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Savings Planner</a:t>
            </a:r>
            <a:r>
              <a:rPr lang="en-GB"/>
              <a:t> Page</a:t>
            </a:r>
            <a:endParaRPr/>
          </a:p>
        </p:txBody>
      </p:sp>
      <p:pic>
        <p:nvPicPr>
          <p:cNvPr id="320" name="Google Shape;3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6200"/>
            <a:ext cx="2396393" cy="17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2025" y="976975"/>
            <a:ext cx="6749702" cy="37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